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3262"/>
                </a:solidFill>
                <a:latin typeface="+mn-lt"/>
                <a:ea typeface="+mn-ea"/>
                <a:cs typeface="+mn-cs"/>
                <a:sym typeface="UC Berkeley O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9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/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30" name="W200: Introduction to Data Science Programming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W200: Introduction to Data Science Programming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84200" y="682283"/>
            <a:ext cx="11823700" cy="7086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7305" y="6561955"/>
            <a:ext cx="7200901" cy="24130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003262"/>
                </a:solidFill>
                <a:latin typeface="+mn-lt"/>
                <a:ea typeface="+mn-ea"/>
                <a:cs typeface="+mn-cs"/>
                <a:sym typeface="UC Berkeley O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704698" y="590550"/>
            <a:ext cx="5806884" cy="850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508000" y="800100"/>
            <a:ext cx="11988800" cy="101729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003262"/>
                </a:solidFill>
                <a:latin typeface="+mn-lt"/>
                <a:ea typeface="+mn-ea"/>
                <a:cs typeface="+mn-cs"/>
                <a:sym typeface="UC Berkeley O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508000" y="2273300"/>
            <a:ext cx="11988800" cy="6096000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>
              <a:defRPr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" name="berkeleyischool-logo-alternate-fullcolor-lg.png" descr="berkeleyischool-logo-alternate-fullcolor-l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2536" y="635000"/>
            <a:ext cx="1854927" cy="635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mage"/>
          <p:cNvSpPr/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/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quarter" idx="14"/>
          </p:nvPr>
        </p:nvSpPr>
        <p:spPr>
          <a:xfrm>
            <a:off x="6680200" y="635000"/>
            <a:ext cx="5829301" cy="3517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Image"/>
          <p:cNvSpPr/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800"/>
              </a:spcBef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D93E2B"/>
          </a:solidFill>
          <a:uFillTx/>
          <a:latin typeface="+mj-lt"/>
          <a:ea typeface="+mj-ea"/>
          <a:cs typeface="+mj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hyperlink" Target="http://fuuu.be/polytech/INFOF408/Introduction-To-The-Theory-Of-Computation-Michael-Sipser.pdf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yperpolyglot.org/unix-shells" TargetMode="Externa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w200-python-2020-springr@googlegroups.com" TargetMode="External"/><Relationship Id="rId3" Type="http://schemas.openxmlformats.org/officeDocument/2006/relationships/hyperlink" Target="mailto:mids-python-instructors@googlegroups.com" TargetMode="External"/><Relationship Id="rId4" Type="http://schemas.openxmlformats.org/officeDocument/2006/relationships/hyperlink" Target="///ppt/slides/ucbischool.slack.com" TargetMode="External"/><Relationship Id="rId5" Type="http://schemas.openxmlformats.org/officeDocument/2006/relationships/hyperlink" Target="https://github.prod.oc.2u.com/UCB-INFO-PYTHON/Course-Syllabus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jpeg"/><Relationship Id="rId5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200 Introduction to Data Science Programm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W200 Introduction to Data Science Programming</a:t>
            </a:r>
          </a:p>
        </p:txBody>
      </p:sp>
      <p:sp>
        <p:nvSpPr>
          <p:cNvPr id="135" name="Starting out with Py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C Berkeley OS Demi"/>
                <a:ea typeface="UC Berkeley OS Demi"/>
                <a:cs typeface="UC Berkeley OS Demi"/>
                <a:sym typeface="UC Berkeley OS Demi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UC Berkeley OS"/>
              </a:defRPr>
            </a:pPr>
            <a:r>
              <a:rPr>
                <a:latin typeface="UC Berkeley OS Demi"/>
                <a:ea typeface="UC Berkeley OS Demi"/>
                <a:cs typeface="UC Berkeley OS Demi"/>
                <a:sym typeface="UC Berkeley OS Demi"/>
              </a:rPr>
              <a:t>Starting out with Python</a:t>
            </a:r>
          </a:p>
        </p:txBody>
      </p:sp>
      <p:sp>
        <p:nvSpPr>
          <p:cNvPr id="136" name="Week 02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02</a:t>
            </a:r>
          </a:p>
          <a:p>
            <a:pPr/>
          </a:p>
          <a:p>
            <a:pPr/>
          </a:p>
          <a:p>
            <a:pPr/>
          </a:p>
          <a:p>
            <a:pPr>
              <a:defRPr sz="1000"/>
            </a:pPr>
            <a:r>
              <a:t>version: Jan 6, 2020</a:t>
            </a:r>
          </a:p>
        </p:txBody>
      </p:sp>
      <p:grpSp>
        <p:nvGrpSpPr>
          <p:cNvPr id="139" name="computer-happy-1024x1024.jpg"/>
          <p:cNvGrpSpPr/>
          <p:nvPr/>
        </p:nvGrpSpPr>
        <p:grpSpPr>
          <a:xfrm>
            <a:off x="7962029" y="550999"/>
            <a:ext cx="4878542" cy="4935829"/>
            <a:chOff x="0" y="0"/>
            <a:chExt cx="4878541" cy="4935828"/>
          </a:xfrm>
        </p:grpSpPr>
        <p:pic>
          <p:nvPicPr>
            <p:cNvPr id="137" name="computer-happy-1024x1024.jpg" descr="computer-happy-1024x10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773150">
              <a:off x="553942" y="491310"/>
              <a:ext cx="3804645" cy="3804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computer-happy-1024x1024.jpg" descr="computer-happy-1024x1024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773150">
              <a:off x="409948" y="400492"/>
              <a:ext cx="4058646" cy="4134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233" y="550999"/>
            <a:ext cx="3700320" cy="4935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/>
          <p:nvPr>
            <p:ph type="sldNum" sz="quarter" idx="4294967295"/>
          </p:nvPr>
        </p:nvSpPr>
        <p:spPr>
          <a:xfrm>
            <a:off x="6327563" y="9906000"/>
            <a:ext cx="3429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" name="name space"/>
          <p:cNvGrpSpPr/>
          <p:nvPr/>
        </p:nvGrpSpPr>
        <p:grpSpPr>
          <a:xfrm>
            <a:off x="2428353" y="965200"/>
            <a:ext cx="1270003" cy="1270000"/>
            <a:chOff x="0" y="0"/>
            <a:chExt cx="1270002" cy="1270000"/>
          </a:xfrm>
        </p:grpSpPr>
        <p:sp>
          <p:nvSpPr>
            <p:cNvPr id="188" name="Circle"/>
            <p:cNvSpPr/>
            <p:nvPr/>
          </p:nvSpPr>
          <p:spPr>
            <a:xfrm>
              <a:off x="-1" y="0"/>
              <a:ext cx="1270004" cy="1270000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9" name="name space"/>
            <p:cNvSpPr txBox="1"/>
            <p:nvPr/>
          </p:nvSpPr>
          <p:spPr>
            <a:xfrm>
              <a:off x="185987" y="245352"/>
              <a:ext cx="898027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name space</a:t>
              </a:r>
            </a:p>
          </p:txBody>
        </p:sp>
      </p:grpSp>
      <p:grpSp>
        <p:nvGrpSpPr>
          <p:cNvPr id="193" name="object space"/>
          <p:cNvGrpSpPr/>
          <p:nvPr/>
        </p:nvGrpSpPr>
        <p:grpSpPr>
          <a:xfrm>
            <a:off x="5067300" y="965200"/>
            <a:ext cx="1270000" cy="1270000"/>
            <a:chOff x="0" y="0"/>
            <a:chExt cx="1270000" cy="1270000"/>
          </a:xfrm>
        </p:grpSpPr>
        <p:sp>
          <p:nvSpPr>
            <p:cNvPr id="191" name="Circle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2" name="object space"/>
            <p:cNvSpPr txBox="1"/>
            <p:nvPr/>
          </p:nvSpPr>
          <p:spPr>
            <a:xfrm>
              <a:off x="185987" y="270383"/>
              <a:ext cx="898026" cy="72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object space</a:t>
              </a:r>
            </a:p>
          </p:txBody>
        </p:sp>
      </p:grpSp>
      <p:sp>
        <p:nvSpPr>
          <p:cNvPr id="194" name="x"/>
          <p:cNvSpPr txBox="1"/>
          <p:nvPr/>
        </p:nvSpPr>
        <p:spPr>
          <a:xfrm>
            <a:off x="2548730" y="3562349"/>
            <a:ext cx="3381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5" name="5"/>
          <p:cNvSpPr txBox="1"/>
          <p:nvPr/>
        </p:nvSpPr>
        <p:spPr>
          <a:xfrm>
            <a:off x="5529163" y="3562349"/>
            <a:ext cx="3462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6" name="int"/>
          <p:cNvSpPr txBox="1"/>
          <p:nvPr/>
        </p:nvSpPr>
        <p:spPr>
          <a:xfrm>
            <a:off x="6410820" y="4233861"/>
            <a:ext cx="6149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int</a:t>
            </a:r>
          </a:p>
        </p:txBody>
      </p:sp>
      <p:sp>
        <p:nvSpPr>
          <p:cNvPr id="197" name="c_int"/>
          <p:cNvSpPr txBox="1"/>
          <p:nvPr/>
        </p:nvSpPr>
        <p:spPr>
          <a:xfrm>
            <a:off x="2552873" y="6250940"/>
            <a:ext cx="1020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c_int</a:t>
            </a:r>
          </a:p>
        </p:txBody>
      </p:sp>
      <p:sp>
        <p:nvSpPr>
          <p:cNvPr id="198" name="36"/>
          <p:cNvSpPr txBox="1"/>
          <p:nvPr/>
        </p:nvSpPr>
        <p:spPr>
          <a:xfrm>
            <a:off x="5413176" y="5537199"/>
            <a:ext cx="5782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36</a:t>
            </a:r>
          </a:p>
        </p:txBody>
      </p:sp>
      <p:sp>
        <p:nvSpPr>
          <p:cNvPr id="199" name="int"/>
          <p:cNvSpPr txBox="1"/>
          <p:nvPr/>
        </p:nvSpPr>
        <p:spPr>
          <a:xfrm>
            <a:off x="6290616" y="6107905"/>
            <a:ext cx="6149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int</a:t>
            </a:r>
          </a:p>
        </p:txBody>
      </p:sp>
      <p:sp>
        <p:nvSpPr>
          <p:cNvPr id="200" name="greet"/>
          <p:cNvSpPr txBox="1"/>
          <p:nvPr/>
        </p:nvSpPr>
        <p:spPr>
          <a:xfrm>
            <a:off x="2505670" y="7137400"/>
            <a:ext cx="1135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greet</a:t>
            </a:r>
          </a:p>
        </p:txBody>
      </p:sp>
      <p:sp>
        <p:nvSpPr>
          <p:cNvPr id="201" name="print(“Bonjour”)"/>
          <p:cNvSpPr txBox="1"/>
          <p:nvPr/>
        </p:nvSpPr>
        <p:spPr>
          <a:xfrm>
            <a:off x="5377952" y="7137400"/>
            <a:ext cx="32394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print(“Bonjour”)</a:t>
            </a:r>
          </a:p>
        </p:txBody>
      </p:sp>
      <p:sp>
        <p:nvSpPr>
          <p:cNvPr id="202" name="function"/>
          <p:cNvSpPr txBox="1"/>
          <p:nvPr/>
        </p:nvSpPr>
        <p:spPr>
          <a:xfrm>
            <a:off x="6372919" y="7917180"/>
            <a:ext cx="1655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03" name="Variables go into a special object called a “name space.”  Think of “scope &amp; visibility” of vars and how they’re accessed in the code."/>
          <p:cNvSpPr txBox="1"/>
          <p:nvPr/>
        </p:nvSpPr>
        <p:spPr>
          <a:xfrm>
            <a:off x="7456285" y="952567"/>
            <a:ext cx="499818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rgbClr val="00326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Variables go into a special object called a “name space.”  Think of “scope &amp; visibility” of vars and how they’re accessed in the code.</a:t>
            </a:r>
          </a:p>
        </p:txBody>
      </p:sp>
      <p:sp>
        <p:nvSpPr>
          <p:cNvPr id="204" name="name space"/>
          <p:cNvSpPr txBox="1"/>
          <p:nvPr/>
        </p:nvSpPr>
        <p:spPr>
          <a:xfrm>
            <a:off x="2102072" y="2638425"/>
            <a:ext cx="192256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94A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name space</a:t>
            </a:r>
          </a:p>
        </p:txBody>
      </p:sp>
      <p:sp>
        <p:nvSpPr>
          <p:cNvPr id="205" name="object space"/>
          <p:cNvSpPr txBox="1"/>
          <p:nvPr/>
        </p:nvSpPr>
        <p:spPr>
          <a:xfrm>
            <a:off x="4981232" y="2646679"/>
            <a:ext cx="200248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A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object space</a:t>
            </a:r>
          </a:p>
        </p:txBody>
      </p:sp>
      <p:pic>
        <p:nvPicPr>
          <p:cNvPr id="206" name="file.png" descr="f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0" y="4292600"/>
            <a:ext cx="1625600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file"/>
          <p:cNvSpPr txBox="1"/>
          <p:nvPr/>
        </p:nvSpPr>
        <p:spPr>
          <a:xfrm>
            <a:off x="10741917" y="5911850"/>
            <a:ext cx="6903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208" name="Line"/>
          <p:cNvSpPr/>
          <p:nvPr/>
        </p:nvSpPr>
        <p:spPr>
          <a:xfrm>
            <a:off x="3111500" y="3908425"/>
            <a:ext cx="2002484" cy="0"/>
          </a:xfrm>
          <a:prstGeom prst="line">
            <a:avLst/>
          </a:prstGeom>
          <a:ln w="50800" cap="rnd">
            <a:solidFill>
              <a:srgbClr val="003262"/>
            </a:solidFill>
            <a:custDash>
              <a:ds d="100000" sp="200000"/>
            </a:custDash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Line"/>
          <p:cNvSpPr/>
          <p:nvPr/>
        </p:nvSpPr>
        <p:spPr>
          <a:xfrm flipV="1">
            <a:off x="3833936" y="6157101"/>
            <a:ext cx="1219252" cy="417689"/>
          </a:xfrm>
          <a:prstGeom prst="line">
            <a:avLst/>
          </a:prstGeom>
          <a:ln w="508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Line"/>
          <p:cNvSpPr/>
          <p:nvPr/>
        </p:nvSpPr>
        <p:spPr>
          <a:xfrm>
            <a:off x="3978523" y="7461250"/>
            <a:ext cx="1135461" cy="0"/>
          </a:xfrm>
          <a:prstGeom prst="line">
            <a:avLst/>
          </a:prstGeom>
          <a:ln w="508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5702298" y="4126796"/>
            <a:ext cx="2" cy="457904"/>
          </a:xfrm>
          <a:prstGeom prst="line">
            <a:avLst/>
          </a:prstGeom>
          <a:ln w="25400">
            <a:solidFill>
              <a:srgbClr val="00326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5705375" y="4572668"/>
            <a:ext cx="613472" cy="2"/>
          </a:xfrm>
          <a:prstGeom prst="line">
            <a:avLst/>
          </a:prstGeom>
          <a:ln w="254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5672661" y="6029857"/>
            <a:ext cx="2" cy="457906"/>
          </a:xfrm>
          <a:prstGeom prst="line">
            <a:avLst/>
          </a:prstGeom>
          <a:ln w="25400">
            <a:solidFill>
              <a:srgbClr val="00326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Line"/>
          <p:cNvSpPr/>
          <p:nvPr/>
        </p:nvSpPr>
        <p:spPr>
          <a:xfrm>
            <a:off x="5675738" y="6475729"/>
            <a:ext cx="613472" cy="2"/>
          </a:xfrm>
          <a:prstGeom prst="line">
            <a:avLst/>
          </a:prstGeom>
          <a:ln w="254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b_int"/>
          <p:cNvSpPr txBox="1"/>
          <p:nvPr/>
        </p:nvSpPr>
        <p:spPr>
          <a:xfrm>
            <a:off x="2526877" y="5538151"/>
            <a:ext cx="10729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b_int</a:t>
            </a:r>
          </a:p>
        </p:txBody>
      </p:sp>
      <p:sp>
        <p:nvSpPr>
          <p:cNvPr id="216" name="Line"/>
          <p:cNvSpPr/>
          <p:nvPr/>
        </p:nvSpPr>
        <p:spPr>
          <a:xfrm>
            <a:off x="3833936" y="5862001"/>
            <a:ext cx="1345135" cy="2"/>
          </a:xfrm>
          <a:prstGeom prst="line">
            <a:avLst/>
          </a:prstGeom>
          <a:ln w="508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9" name="Rounded Rectangle"/>
          <p:cNvGrpSpPr/>
          <p:nvPr/>
        </p:nvGrpSpPr>
        <p:grpSpPr>
          <a:xfrm>
            <a:off x="1866900" y="3318667"/>
            <a:ext cx="2534099" cy="4744446"/>
            <a:chOff x="0" y="0"/>
            <a:chExt cx="2534098" cy="4744444"/>
          </a:xfrm>
        </p:grpSpPr>
        <p:sp>
          <p:nvSpPr>
            <p:cNvPr id="217" name="Rounded Rectangle"/>
            <p:cNvSpPr/>
            <p:nvPr/>
          </p:nvSpPr>
          <p:spPr>
            <a:xfrm>
              <a:off x="38100" y="38099"/>
              <a:ext cx="2457899" cy="4668246"/>
            </a:xfrm>
            <a:prstGeom prst="roundRect">
              <a:avLst>
                <a:gd name="adj" fmla="val 15000"/>
              </a:avLst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594A2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18" name="Rounded Rectangle" descr="Rounded Rectangle"/>
            <p:cNvPicPr>
              <a:picLocks noChangeAspect="1"/>
            </p:cNvPicPr>
            <p:nvPr/>
          </p:nvPicPr>
          <p:blipFill>
            <a:blip r:embed="rId3">
              <a:alphaModFix amt="30218"/>
              <a:extLst/>
            </a:blip>
            <a:stretch>
              <a:fillRect/>
            </a:stretch>
          </p:blipFill>
          <p:spPr>
            <a:xfrm>
              <a:off x="0" y="-1"/>
              <a:ext cx="2534099" cy="4744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2" name="Rounded Rectangle"/>
          <p:cNvGrpSpPr/>
          <p:nvPr/>
        </p:nvGrpSpPr>
        <p:grpSpPr>
          <a:xfrm>
            <a:off x="4757762" y="3285331"/>
            <a:ext cx="8096202" cy="5518649"/>
            <a:chOff x="0" y="0"/>
            <a:chExt cx="8096201" cy="5518648"/>
          </a:xfrm>
        </p:grpSpPr>
        <p:sp>
          <p:nvSpPr>
            <p:cNvPr id="220" name="Rounded Rectangle"/>
            <p:cNvSpPr/>
            <p:nvPr/>
          </p:nvSpPr>
          <p:spPr>
            <a:xfrm>
              <a:off x="38100" y="38099"/>
              <a:ext cx="8020003" cy="5442449"/>
            </a:xfrm>
            <a:prstGeom prst="roundRect">
              <a:avLst>
                <a:gd name="adj" fmla="val 6774"/>
              </a:avLst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21" name="Rounded Rectangle" descr="Rounded Rectangle"/>
            <p:cNvPicPr>
              <a:picLocks noChangeAspect="1"/>
            </p:cNvPicPr>
            <p:nvPr/>
          </p:nvPicPr>
          <p:blipFill>
            <a:blip r:embed="rId4">
              <a:alphaModFix amt="30218"/>
              <a:extLst/>
            </a:blip>
            <a:stretch>
              <a:fillRect/>
            </a:stretch>
          </p:blipFill>
          <p:spPr>
            <a:xfrm>
              <a:off x="0" y="-1"/>
              <a:ext cx="8096203" cy="5518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3" name="Line"/>
          <p:cNvSpPr/>
          <p:nvPr/>
        </p:nvSpPr>
        <p:spPr>
          <a:xfrm>
            <a:off x="5672661" y="7795156"/>
            <a:ext cx="2" cy="457906"/>
          </a:xfrm>
          <a:prstGeom prst="line">
            <a:avLst/>
          </a:prstGeom>
          <a:ln w="25400">
            <a:solidFill>
              <a:srgbClr val="00326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" name="Line"/>
          <p:cNvSpPr/>
          <p:nvPr/>
        </p:nvSpPr>
        <p:spPr>
          <a:xfrm>
            <a:off x="5675738" y="8241030"/>
            <a:ext cx="613472" cy="2"/>
          </a:xfrm>
          <a:prstGeom prst="line">
            <a:avLst/>
          </a:prstGeom>
          <a:ln w="254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" name="Line"/>
          <p:cNvSpPr/>
          <p:nvPr/>
        </p:nvSpPr>
        <p:spPr>
          <a:xfrm>
            <a:off x="3111500" y="5041913"/>
            <a:ext cx="6973193" cy="1"/>
          </a:xfrm>
          <a:prstGeom prst="line">
            <a:avLst/>
          </a:prstGeom>
          <a:ln w="38100">
            <a:solidFill>
              <a:srgbClr val="003262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326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But without a namespace we can’t reach elements in the object space"/>
          <p:cNvSpPr txBox="1"/>
          <p:nvPr/>
        </p:nvSpPr>
        <p:spPr>
          <a:xfrm>
            <a:off x="10110585" y="6499225"/>
            <a:ext cx="2347558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rgbClr val="00326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But without a namespace we can’t reach elements in the object space</a:t>
            </a:r>
          </a:p>
        </p:txBody>
      </p:sp>
      <p:sp>
        <p:nvSpPr>
          <p:cNvPr id="227" name="var"/>
          <p:cNvSpPr txBox="1"/>
          <p:nvPr/>
        </p:nvSpPr>
        <p:spPr>
          <a:xfrm>
            <a:off x="561155" y="2638425"/>
            <a:ext cx="61019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94A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var</a:t>
            </a:r>
          </a:p>
        </p:txBody>
      </p:sp>
      <p:sp>
        <p:nvSpPr>
          <p:cNvPr id="228" name="x"/>
          <p:cNvSpPr txBox="1"/>
          <p:nvPr/>
        </p:nvSpPr>
        <p:spPr>
          <a:xfrm>
            <a:off x="687164" y="3594100"/>
            <a:ext cx="358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29" name="c_int"/>
          <p:cNvSpPr txBox="1"/>
          <p:nvPr/>
        </p:nvSpPr>
        <p:spPr>
          <a:xfrm>
            <a:off x="230608" y="6282690"/>
            <a:ext cx="1333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c_int</a:t>
            </a:r>
          </a:p>
        </p:txBody>
      </p:sp>
      <p:sp>
        <p:nvSpPr>
          <p:cNvPr id="230" name="b_int"/>
          <p:cNvSpPr txBox="1"/>
          <p:nvPr/>
        </p:nvSpPr>
        <p:spPr>
          <a:xfrm>
            <a:off x="230609" y="5569902"/>
            <a:ext cx="1333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b_int</a:t>
            </a:r>
          </a:p>
        </p:txBody>
      </p:sp>
      <p:sp>
        <p:nvSpPr>
          <p:cNvPr id="231" name="greet"/>
          <p:cNvSpPr txBox="1"/>
          <p:nvPr/>
        </p:nvSpPr>
        <p:spPr>
          <a:xfrm>
            <a:off x="230609" y="7169150"/>
            <a:ext cx="1333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greet</a:t>
            </a:r>
          </a:p>
        </p:txBody>
      </p:sp>
      <p:grpSp>
        <p:nvGrpSpPr>
          <p:cNvPr id="234" name="var"/>
          <p:cNvGrpSpPr/>
          <p:nvPr/>
        </p:nvGrpSpPr>
        <p:grpSpPr>
          <a:xfrm>
            <a:off x="263970" y="956944"/>
            <a:ext cx="1270004" cy="1270003"/>
            <a:chOff x="0" y="0"/>
            <a:chExt cx="1270002" cy="1270002"/>
          </a:xfrm>
        </p:grpSpPr>
        <p:sp>
          <p:nvSpPr>
            <p:cNvPr id="232" name="Circle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3" name="vari-able"/>
            <p:cNvSpPr txBox="1"/>
            <p:nvPr/>
          </p:nvSpPr>
          <p:spPr>
            <a:xfrm>
              <a:off x="185987" y="245352"/>
              <a:ext cx="898027" cy="77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vari-able</a:t>
              </a:r>
            </a:p>
          </p:txBody>
        </p:sp>
      </p:grpSp>
      <p:sp>
        <p:nvSpPr>
          <p:cNvPr id="235" name="Line"/>
          <p:cNvSpPr/>
          <p:nvPr/>
        </p:nvSpPr>
        <p:spPr>
          <a:xfrm flipV="1">
            <a:off x="1676400" y="685799"/>
            <a:ext cx="1" cy="8382002"/>
          </a:xfrm>
          <a:prstGeom prst="line">
            <a:avLst/>
          </a:prstGeom>
          <a:ln w="12700">
            <a:solidFill>
              <a:srgbClr val="D93E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6" name="Line"/>
          <p:cNvSpPr/>
          <p:nvPr/>
        </p:nvSpPr>
        <p:spPr>
          <a:xfrm flipV="1">
            <a:off x="4618110" y="685799"/>
            <a:ext cx="1" cy="8382002"/>
          </a:xfrm>
          <a:prstGeom prst="line">
            <a:avLst/>
          </a:prstGeom>
          <a:ln w="12700">
            <a:solidFill>
              <a:srgbClr val="D93E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tring 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String Objects</a:t>
            </a:r>
          </a:p>
        </p:txBody>
      </p:sp>
      <p:sp>
        <p:nvSpPr>
          <p:cNvPr id="239" name="A string is a “sequence object” [imagine the memory address of this string is 0 and is n bytes long. - Locate entire strings, individual letters, range of letters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90000"/>
              </a:lnSpc>
              <a:spcBef>
                <a:spcPts val="2700"/>
              </a:spcBef>
              <a:buClrTx/>
              <a:buSzPct val="65000"/>
              <a:buFontTx/>
              <a:buChar char="•"/>
              <a:defRPr sz="32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string is a “</a:t>
            </a:r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sequence object</a:t>
            </a:r>
            <a:r>
              <a:t>”</a:t>
            </a:r>
            <a:r>
              <a:rPr sz="2200"/>
              <a:t> [imagine the memory address of this string is 0 and is n bytes long. - Locate entire strings, individual letters, range of letters]</a:t>
            </a:r>
          </a:p>
          <a:p>
            <a:pPr marL="444500" indent="-444500">
              <a:lnSpc>
                <a:spcPct val="90000"/>
              </a:lnSpc>
              <a:spcBef>
                <a:spcPts val="4200"/>
              </a:spcBef>
              <a:buClrTx/>
              <a:buSzPct val="65000"/>
              <a:buFontTx/>
              <a:buChar char="•"/>
              <a:defRPr sz="32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Strings can be joined (or “concatenated”) and manipulated:</a:t>
            </a:r>
          </a:p>
          <a:p>
            <a:pPr lvl="1" marL="1054100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 startAt="1"/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concatenation</a:t>
            </a:r>
            <a:r>
              <a:t>: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 “cat” + “dog”</a:t>
            </a:r>
            <a:r>
              <a:t> outputs “catdog”</a:t>
            </a:r>
          </a:p>
          <a:p>
            <a:pPr lvl="1" marL="1054100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 startAt="1"/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multiplication</a:t>
            </a:r>
            <a:r>
              <a:t> of chars: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“-”*10</a:t>
            </a:r>
            <a:r>
              <a:t> </a:t>
            </a:r>
            <a:r>
              <a:t>    </a:t>
            </a:r>
            <a:r>
              <a:t>outputs </a:t>
            </a:r>
            <a:r>
              <a:t>    </a:t>
            </a:r>
            <a:r>
              <a:t>—————</a:t>
            </a:r>
          </a:p>
          <a:p>
            <a:pPr lvl="1" marL="1054100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 startAt="1"/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i="1"/>
              <a:t>&lt;string&gt;</a:t>
            </a:r>
            <a:r>
              <a:t>.</a:t>
            </a:r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upper()</a:t>
            </a:r>
            <a:r>
              <a:t>, e.g.,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 = “cat”  print(x.upper())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1054100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 startAt="1"/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i="1"/>
              <a:t>&lt;string&gt;</a:t>
            </a:r>
            <a:r>
              <a:t>.</a:t>
            </a:r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lower()</a:t>
            </a:r>
          </a:p>
          <a:p>
            <a:pPr lvl="2" marL="1403350" indent="-51435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 startAt="1"/>
              <a:defRPr sz="31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 </a:t>
            </a:r>
            <a:r>
              <a:rPr sz="2800"/>
              <a:t>s = input(“Type here:”)</a:t>
            </a:r>
          </a:p>
          <a:p>
            <a:pPr lvl="2" marL="1403350" indent="-51435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 startAt="1"/>
              <a:defRPr sz="2800">
                <a:solidFill>
                  <a:srgbClr val="594A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s_cast = </a:t>
            </a:r>
            <a:r>
              <a:rPr>
                <a:solidFill>
                  <a:srgbClr val="C4820E"/>
                </a:solidFill>
              </a:rPr>
              <a:t>input(</a:t>
            </a:r>
            <a:r>
              <a:rPr>
                <a:solidFill>
                  <a:srgbClr val="003262"/>
                </a:solidFill>
              </a:rPr>
              <a:t>str(</a:t>
            </a:r>
            <a:r>
              <a:rPr>
                <a:solidFill>
                  <a:srgbClr val="206A00"/>
                </a:solidFill>
              </a:rPr>
              <a:t>“Cast to string:”</a:t>
            </a:r>
            <a:r>
              <a:rPr>
                <a:solidFill>
                  <a:srgbClr val="003262"/>
                </a:solidFill>
              </a:rPr>
              <a:t>)</a:t>
            </a:r>
            <a:r>
              <a:rPr>
                <a:solidFill>
                  <a:srgbClr val="C4820E"/>
                </a:solidFill>
              </a:rPr>
              <a:t>)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6330850" y="9258300"/>
            <a:ext cx="330400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Python gains a lot of speed by using “pointers” and like many languages, the pointers are hidden from the programmer. [No issues of malloc and referencing points!] Notice that as an OOP language, Python often uses String methods (hence the . and ()) to copy, adjust, and then replace the object in RAM, using the same variable name."/>
          <p:cNvSpPr txBox="1"/>
          <p:nvPr/>
        </p:nvSpPr>
        <p:spPr>
          <a:xfrm>
            <a:off x="390809" y="8026400"/>
            <a:ext cx="12223182" cy="158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  <a:r>
              <a:t>Python gains a </a:t>
            </a:r>
            <a:r>
              <a:rPr i="1"/>
              <a:t>lot</a:t>
            </a:r>
            <a:r>
              <a:t> of speed by using “pointers” and like many languages, the pointers are hidden from the programmer. [No issues of malloc and referencing points!] Notice that as an OOP language, Python often uses String methods (hence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()</a:t>
            </a:r>
            <a:r>
              <a:t>) to copy, adjust, and then replace the object in RAM, using the same variable name.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ptional: A side note.…"/>
          <p:cNvSpPr txBox="1"/>
          <p:nvPr/>
        </p:nvSpPr>
        <p:spPr>
          <a:xfrm>
            <a:off x="5540399" y="355600"/>
            <a:ext cx="7070081" cy="858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Optional: A side note.</a:t>
            </a: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  <a:r>
              <a:t>RAM (random access memory) looks like a “screen door.”  Every wire on the x-axis that crosses the wire on the y-axis creates a memory address.   There are two registers: address and data.  </a:t>
            </a:r>
          </a:p>
          <a:p>
            <a:pPr algn="l">
              <a:defRPr sz="1800">
                <a:latin typeface="+mn-lt"/>
                <a:ea typeface="+mn-ea"/>
                <a:cs typeface="+mn-cs"/>
                <a:sym typeface="UC Berkeley OS"/>
              </a:defRPr>
            </a:pPr>
          </a:p>
          <a:p>
            <a:pPr algn="l">
              <a:defRPr sz="1800">
                <a:latin typeface="+mn-lt"/>
                <a:ea typeface="+mn-ea"/>
                <a:cs typeface="+mn-cs"/>
                <a:sym typeface="UC Berkeley OS"/>
              </a:defRPr>
            </a:pPr>
            <a:r>
              <a:t>The data are stored by being </a:t>
            </a:r>
            <a:r>
              <a:rPr i="1"/>
              <a:t>encoded</a:t>
            </a:r>
            <a:r>
              <a:t> and </a:t>
            </a:r>
            <a:r>
              <a:rPr i="1"/>
              <a:t>decoded (</a:t>
            </a:r>
            <a:r>
              <a:t>pointers and dereferencing pointers; may include casting object into other data type, often as String).</a:t>
            </a: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  <a:r>
              <a:t>So … when a Python variable (object) is stored in RAM, our variable “point” to the object’s memory address in RAM.  A </a:t>
            </a:r>
            <a:r>
              <a:rPr i="1"/>
              <a:t>copy</a:t>
            </a:r>
            <a:r>
              <a:t> of the variable has a different name but </a:t>
            </a:r>
            <a:r>
              <a:rPr i="1"/>
              <a:t>still points to the same memory address</a:t>
            </a:r>
            <a:r>
              <a:t>.  This is important.</a:t>
            </a: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  <a:r>
              <a:t>If we have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a = 5 </a:t>
            </a:r>
            <a:r>
              <a:t>and then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 = a</a:t>
            </a:r>
            <a:r>
              <a:t>,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refer (point)  to the same memory address.  Consequently, changing the value of “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” changes the value of “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”.</a:t>
            </a: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</a:p>
          <a:p>
            <a:pPr algn="l">
              <a:defRPr>
                <a:latin typeface="+mn-lt"/>
                <a:ea typeface="+mn-ea"/>
                <a:cs typeface="+mn-cs"/>
                <a:sym typeface="UC Berkeley OS"/>
              </a:defRPr>
            </a:pPr>
            <a:r>
              <a:t>This might cause a problem in your coding.   We’ll see this addressed in the idea of “scope and visibility” of our variables and in certain Python commands, such as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copy</a:t>
            </a:r>
            <a:r>
              <a:t> versus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deepcopy</a:t>
            </a:r>
            <a:r>
              <a:t>.</a:t>
            </a:r>
          </a:p>
          <a:p>
            <a:pPr algn="l">
              <a:defRPr i="1" sz="13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(But it is cool how our code is so intimate with the chip!)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292100"/>
            <a:ext cx="5080000" cy="67818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45" name="http://www.righto.com/2017/07/inside-intels-first-product-3101-ram.html"/>
          <p:cNvSpPr txBox="1"/>
          <p:nvPr/>
        </p:nvSpPr>
        <p:spPr>
          <a:xfrm>
            <a:off x="207143" y="9182100"/>
            <a:ext cx="524991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http://www.righto.com/2017/07/inside-intels-first-product-3101-ram.html</a:t>
            </a:r>
          </a:p>
        </p:txBody>
      </p:sp>
      <p:sp>
        <p:nvSpPr>
          <p:cNvPr id="246" name="Strongly recommended:  read…"/>
          <p:cNvSpPr txBox="1"/>
          <p:nvPr/>
        </p:nvSpPr>
        <p:spPr>
          <a:xfrm>
            <a:off x="469900" y="7353300"/>
            <a:ext cx="4521697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solidFill>
                  <a:srgbClr val="BE3E32"/>
                </a:solidFill>
              </a:defRPr>
            </a:pPr>
            <a:r>
              <a:t>Strongly recommended:  read</a:t>
            </a:r>
          </a:p>
          <a:p>
            <a:pPr algn="l">
              <a:defRPr>
                <a:solidFill>
                  <a:srgbClr val="BE3E32"/>
                </a:solidFill>
              </a:defRPr>
            </a:pPr>
            <a:r>
              <a:t>Sipser, M., </a:t>
            </a:r>
            <a:r>
              <a:rPr i="1"/>
              <a:t>Introduction to the theory of computation.  </a:t>
            </a:r>
            <a:r>
              <a:t>(3rd ed).  A pdf earlier version is </a:t>
            </a:r>
            <a:r>
              <a:rPr u="sng">
                <a:hlinkClick r:id="rId3" invalidUrl="" action="" tgtFrame="" tooltip="" history="1" highlightClick="0" endSnd="0"/>
              </a:rPr>
              <a:t>here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tring 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String Objects</a:t>
            </a:r>
          </a:p>
        </p:txBody>
      </p:sp>
      <p:sp>
        <p:nvSpPr>
          <p:cNvPr id="249" name="Yikes, those darn single- and double quotes!…"/>
          <p:cNvSpPr txBox="1"/>
          <p:nvPr>
            <p:ph type="body" sz="half" idx="1"/>
          </p:nvPr>
        </p:nvSpPr>
        <p:spPr>
          <a:xfrm>
            <a:off x="413022" y="2134244"/>
            <a:ext cx="12178756" cy="3669061"/>
          </a:xfrm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000"/>
              </a:spcBef>
              <a:defRPr sz="3132"/>
            </a:pPr>
            <a:r>
              <a:t>Yikes, those darn single- and double quotes!</a:t>
            </a:r>
          </a:p>
          <a:p>
            <a:pPr marL="408813" indent="-408813" defTabSz="508254">
              <a:spcBef>
                <a:spcPts val="2000"/>
              </a:spcBef>
              <a:defRPr sz="2436">
                <a:latin typeface="+mn-lt"/>
                <a:ea typeface="+mn-ea"/>
                <a:cs typeface="+mn-cs"/>
                <a:sym typeface="UC Berkeley OS"/>
              </a:defRPr>
            </a:pPr>
            <a:r>
              <a:t>Python, like other loosely-typed languages allows using single- and double-quotes around Strings. Keep in mind that often when concatenating data we use a mix of “ and ‘ … the use of these </a:t>
            </a:r>
            <a:r>
              <a:rPr i="1"/>
              <a:t>must</a:t>
            </a:r>
            <a:r>
              <a:t> be balanced, else a hard to find error.</a:t>
            </a:r>
          </a:p>
          <a:p>
            <a:pPr marL="408812" indent="-408812" defTabSz="508254">
              <a:spcBef>
                <a:spcPts val="2000"/>
              </a:spcBef>
              <a:defRPr sz="3132"/>
            </a:pPr>
            <a:r>
              <a:t>Comments in python code use </a:t>
            </a:r>
            <a:r>
              <a:rPr i="1"/>
              <a:t>three</a:t>
            </a:r>
            <a:r>
              <a:t> “, e.g., “”” </a:t>
            </a:r>
          </a:p>
          <a:p>
            <a:pPr marL="408812" indent="-408812" defTabSz="508254">
              <a:spcBef>
                <a:spcPts val="2000"/>
              </a:spcBef>
              <a:defRPr sz="3132"/>
            </a:pPr>
            <a:r>
              <a:t>\ means an “escape sequence”, note: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\n, \r\n, \t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' '   # single quotes (the dagger kind)…"/>
          <p:cNvSpPr txBox="1"/>
          <p:nvPr/>
        </p:nvSpPr>
        <p:spPr>
          <a:xfrm>
            <a:off x="379957" y="6120159"/>
            <a:ext cx="8527853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 '			# single quotes (the dagger kind)</a:t>
            </a:r>
          </a:p>
          <a:p>
            <a:pPr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  "		# double quotes (notice the pairing)</a:t>
            </a:r>
          </a:p>
          <a:p>
            <a:pPr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input("Welcome, you're here! ")	</a:t>
            </a:r>
          </a:p>
          <a:p>
            <a:pPr lvl="8" indent="1828800"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double quotes surrounding string</a:t>
            </a:r>
          </a:p>
          <a:p>
            <a:pPr lvl="8" indent="1828800"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so the single quote is safe</a:t>
            </a:r>
          </a:p>
          <a:p>
            <a:pPr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 = input('Welcome, you\'re here!’)</a:t>
            </a:r>
          </a:p>
          <a:p>
            <a:pPr lvl="8" indent="1828800"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single quotes, so middle one needs</a:t>
            </a:r>
          </a:p>
          <a:p>
            <a:pPr lvl="8" indent="1828800" algn="l">
              <a:defRPr b="1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to be "escaped"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tring Objects: Sli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String Objects: Slicing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55" name="Table"/>
          <p:cNvGraphicFramePr/>
          <p:nvPr/>
        </p:nvGraphicFramePr>
        <p:xfrm>
          <a:off x="1536700" y="3757910"/>
          <a:ext cx="8104278" cy="49165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32288"/>
                <a:gridCol w="6359289"/>
              </a:tblGrid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[0]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from the start of the string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one letter from the end of the string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[0:3]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from the start of the string to the 4th letter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[1:-1]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from 1 to the next to last letter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[1:5:2]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000000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defRPr>
                      </a:pPr>
                      <a:r>
                        <a:t>from 1 to 5, by 2</a:t>
                      </a:r>
                      <a:r>
                        <a:rPr i="1"/>
                        <a:t> at a time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[:-1]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200">
                          <a:solidFill>
                            <a:srgbClr val="000000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defRPr>
                      </a:pPr>
                      <a:r>
                        <a:t>beginning (:) to second to last letter (</a:t>
                      </a:r>
                      <a:r>
                        <a:rPr i="1"/>
                        <a:t>n</a:t>
                      </a:r>
                      <a:r>
                        <a:t> - 1)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[:]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entire string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61298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[::-1]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entire string, reversed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</a:tbl>
          </a:graphicData>
        </a:graphic>
      </p:graphicFrame>
      <p:grpSp>
        <p:nvGrpSpPr>
          <p:cNvPr id="284" name="Group"/>
          <p:cNvGrpSpPr/>
          <p:nvPr/>
        </p:nvGrpSpPr>
        <p:grpSpPr>
          <a:xfrm>
            <a:off x="1485899" y="2262282"/>
            <a:ext cx="5410201" cy="1050736"/>
            <a:chOff x="0" y="0"/>
            <a:chExt cx="5410200" cy="1050735"/>
          </a:xfrm>
        </p:grpSpPr>
        <p:grpSp>
          <p:nvGrpSpPr>
            <p:cNvPr id="258" name="p"/>
            <p:cNvGrpSpPr/>
            <p:nvPr/>
          </p:nvGrpSpPr>
          <p:grpSpPr>
            <a:xfrm>
              <a:off x="-1" y="0"/>
              <a:ext cx="685801" cy="685801"/>
              <a:chOff x="0" y="0"/>
              <a:chExt cx="685800" cy="685800"/>
            </a:xfrm>
          </p:grpSpPr>
          <p:sp>
            <p:nvSpPr>
              <p:cNvPr id="256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7" name="p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</p:grpSp>
        <p:grpSp>
          <p:nvGrpSpPr>
            <p:cNvPr id="261" name="y"/>
            <p:cNvGrpSpPr/>
            <p:nvPr/>
          </p:nvGrpSpPr>
          <p:grpSpPr>
            <a:xfrm>
              <a:off x="787400" y="0"/>
              <a:ext cx="685800" cy="685801"/>
              <a:chOff x="0" y="0"/>
              <a:chExt cx="685800" cy="685800"/>
            </a:xfrm>
          </p:grpSpPr>
          <p:sp>
            <p:nvSpPr>
              <p:cNvPr id="259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0" name="y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y</a:t>
                </a:r>
              </a:p>
            </p:txBody>
          </p:sp>
        </p:grpSp>
        <p:grpSp>
          <p:nvGrpSpPr>
            <p:cNvPr id="264" name="t"/>
            <p:cNvGrpSpPr/>
            <p:nvPr/>
          </p:nvGrpSpPr>
          <p:grpSpPr>
            <a:xfrm>
              <a:off x="1574800" y="0"/>
              <a:ext cx="685800" cy="685801"/>
              <a:chOff x="0" y="0"/>
              <a:chExt cx="685800" cy="685800"/>
            </a:xfrm>
          </p:grpSpPr>
          <p:sp>
            <p:nvSpPr>
              <p:cNvPr id="262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3" name="t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t</a:t>
                </a:r>
              </a:p>
            </p:txBody>
          </p:sp>
        </p:grpSp>
        <p:grpSp>
          <p:nvGrpSpPr>
            <p:cNvPr id="267" name="h"/>
            <p:cNvGrpSpPr/>
            <p:nvPr/>
          </p:nvGrpSpPr>
          <p:grpSpPr>
            <a:xfrm>
              <a:off x="2362200" y="0"/>
              <a:ext cx="685800" cy="685801"/>
              <a:chOff x="0" y="0"/>
              <a:chExt cx="685800" cy="685800"/>
            </a:xfrm>
          </p:grpSpPr>
          <p:sp>
            <p:nvSpPr>
              <p:cNvPr id="265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6" name="h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h</a:t>
                </a:r>
              </a:p>
            </p:txBody>
          </p:sp>
        </p:grpSp>
        <p:grpSp>
          <p:nvGrpSpPr>
            <p:cNvPr id="270" name="o"/>
            <p:cNvGrpSpPr/>
            <p:nvPr/>
          </p:nvGrpSpPr>
          <p:grpSpPr>
            <a:xfrm>
              <a:off x="3149600" y="0"/>
              <a:ext cx="685800" cy="685801"/>
              <a:chOff x="0" y="0"/>
              <a:chExt cx="685800" cy="685800"/>
            </a:xfrm>
          </p:grpSpPr>
          <p:sp>
            <p:nvSpPr>
              <p:cNvPr id="268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69" name="o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</p:grpSp>
        <p:grpSp>
          <p:nvGrpSpPr>
            <p:cNvPr id="273" name="n"/>
            <p:cNvGrpSpPr/>
            <p:nvPr/>
          </p:nvGrpSpPr>
          <p:grpSpPr>
            <a:xfrm>
              <a:off x="3937000" y="0"/>
              <a:ext cx="685800" cy="685801"/>
              <a:chOff x="0" y="0"/>
              <a:chExt cx="685800" cy="685800"/>
            </a:xfrm>
          </p:grpSpPr>
          <p:sp>
            <p:nvSpPr>
              <p:cNvPr id="271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2" name="n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</p:grpSp>
        <p:grpSp>
          <p:nvGrpSpPr>
            <p:cNvPr id="276" name="!"/>
            <p:cNvGrpSpPr/>
            <p:nvPr/>
          </p:nvGrpSpPr>
          <p:grpSpPr>
            <a:xfrm>
              <a:off x="4724400" y="0"/>
              <a:ext cx="685800" cy="685801"/>
              <a:chOff x="0" y="0"/>
              <a:chExt cx="685800" cy="685800"/>
            </a:xfrm>
          </p:grpSpPr>
          <p:sp>
            <p:nvSpPr>
              <p:cNvPr id="274" name="Square"/>
              <p:cNvSpPr/>
              <p:nvPr/>
            </p:nvSpPr>
            <p:spPr>
              <a:xfrm>
                <a:off x="0" y="-1"/>
                <a:ext cx="685800" cy="685801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5" name="!"/>
              <p:cNvSpPr txBox="1"/>
              <p:nvPr/>
            </p:nvSpPr>
            <p:spPr>
              <a:xfrm>
                <a:off x="0" y="180562"/>
                <a:ext cx="685800" cy="32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!</a:t>
                </a:r>
              </a:p>
            </p:txBody>
          </p:sp>
        </p:grpSp>
        <p:sp>
          <p:nvSpPr>
            <p:cNvPr id="277" name="0"/>
            <p:cNvSpPr txBox="1"/>
            <p:nvPr/>
          </p:nvSpPr>
          <p:spPr>
            <a:xfrm>
              <a:off x="237647" y="712978"/>
              <a:ext cx="210504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78" name="1"/>
            <p:cNvSpPr txBox="1"/>
            <p:nvPr/>
          </p:nvSpPr>
          <p:spPr>
            <a:xfrm>
              <a:off x="1038287" y="712978"/>
              <a:ext cx="184024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79" name="2"/>
            <p:cNvSpPr txBox="1"/>
            <p:nvPr/>
          </p:nvSpPr>
          <p:spPr>
            <a:xfrm>
              <a:off x="1817877" y="712978"/>
              <a:ext cx="199645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80" name="3"/>
            <p:cNvSpPr txBox="1"/>
            <p:nvPr/>
          </p:nvSpPr>
          <p:spPr>
            <a:xfrm>
              <a:off x="2608420" y="712978"/>
              <a:ext cx="193359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81" name="4"/>
            <p:cNvSpPr txBox="1"/>
            <p:nvPr/>
          </p:nvSpPr>
          <p:spPr>
            <a:xfrm>
              <a:off x="3390868" y="712978"/>
              <a:ext cx="203264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82" name="5"/>
            <p:cNvSpPr txBox="1"/>
            <p:nvPr/>
          </p:nvSpPr>
          <p:spPr>
            <a:xfrm>
              <a:off x="4182077" y="712978"/>
              <a:ext cx="195645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83" name="n"/>
            <p:cNvSpPr txBox="1"/>
            <p:nvPr/>
          </p:nvSpPr>
          <p:spPr>
            <a:xfrm>
              <a:off x="4961666" y="712978"/>
              <a:ext cx="211266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1500">
                  <a:solidFill>
                    <a:srgbClr val="594A25"/>
                  </a:solidFill>
                  <a:latin typeface="FreightText Pro"/>
                  <a:ea typeface="FreightText Pro"/>
                  <a:cs typeface="FreightText Pro"/>
                  <a:sym typeface="FreightText Pro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285" name="“Slicing” is surprisingly…"/>
          <p:cNvSpPr txBox="1"/>
          <p:nvPr/>
        </p:nvSpPr>
        <p:spPr>
          <a:xfrm>
            <a:off x="9635591" y="3702050"/>
            <a:ext cx="3045258" cy="304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“Slicing” is surprisingly </a:t>
            </a: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important in data sci and</a:t>
            </a: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processing of data, </a:t>
            </a: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during “data cleansing.”</a:t>
            </a: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We rely in splicing to test data</a:t>
            </a: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before ingesting, to test data </a:t>
            </a:r>
          </a:p>
          <a:p>
            <a:pPr algn="l">
              <a:defRPr i="1">
                <a:latin typeface="+mn-lt"/>
                <a:ea typeface="+mn-ea"/>
                <a:cs typeface="+mn-cs"/>
                <a:sym typeface="UC Berkeley OS"/>
              </a:defRPr>
            </a:pPr>
            <a:r>
              <a:t>for certain conditions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Breakout Activities:…"/>
          <p:cNvSpPr txBox="1"/>
          <p:nvPr>
            <p:ph type="title"/>
          </p:nvPr>
        </p:nvSpPr>
        <p:spPr>
          <a:xfrm>
            <a:off x="508000" y="709910"/>
            <a:ext cx="11988800" cy="1519834"/>
          </a:xfrm>
          <a:prstGeom prst="rect">
            <a:avLst/>
          </a:prstGeom>
        </p:spPr>
        <p:txBody>
          <a:bodyPr/>
          <a:lstStyle/>
          <a:p>
            <a:pPr defTabSz="280415">
              <a:spcBef>
                <a:spcPts val="700"/>
              </a:spcBef>
              <a:defRPr sz="5760"/>
            </a:pPr>
            <a:r>
              <a:t>Breakout Activities: </a:t>
            </a:r>
          </a:p>
          <a:p>
            <a:pPr defTabSz="280415">
              <a:spcBef>
                <a:spcPts val="700"/>
              </a:spcBef>
              <a:defRPr sz="3359"/>
            </a:pPr>
            <a:r>
              <a:t>1)  Tribbles,  2) Spiders, and 3) Calculator</a:t>
            </a:r>
          </a:p>
        </p:txBody>
      </p:sp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Fire up what you downloaded for week 2 in Jupyter and create a string variable that prints exactly…"/>
          <p:cNvSpPr txBox="1"/>
          <p:nvPr>
            <p:ph type="body" sz="half" idx="1"/>
          </p:nvPr>
        </p:nvSpPr>
        <p:spPr>
          <a:xfrm>
            <a:off x="419100" y="2616200"/>
            <a:ext cx="7440411" cy="6488114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4200"/>
              </a:spcBef>
              <a:buClrTx/>
              <a:buSzPct val="100000"/>
              <a:buFontTx/>
              <a:buAutoNum type="arabicPeriod" startAt="1"/>
              <a:defRPr sz="3200">
                <a:solidFill>
                  <a:srgbClr val="003262"/>
                </a:solidFill>
                <a:latin typeface="FreightSans Pro"/>
                <a:ea typeface="FreightSans Pro"/>
                <a:cs typeface="FreightSans Pro"/>
                <a:sym typeface="FreightSans Pro"/>
              </a:defRPr>
            </a:pPr>
            <a:r>
              <a:t>Fire up what you downloaded for week 2 in Jupyter and create a string variable that prints exactly</a:t>
            </a:r>
          </a:p>
          <a:p>
            <a:pPr marL="228600" indent="-228600">
              <a:spcBef>
                <a:spcPts val="4200"/>
              </a:spcBef>
              <a:buClrTx/>
              <a:buSzPct val="100000"/>
              <a:buFontTx/>
              <a:buAutoNum type="arabicPeriod" startAt="1"/>
              <a:defRPr sz="3200">
                <a:solidFill>
                  <a:srgbClr val="003262"/>
                </a:solidFill>
                <a:latin typeface="FreightSans Pro"/>
                <a:ea typeface="FreightSans Pro"/>
                <a:cs typeface="FreightSans Pro"/>
                <a:sym typeface="FreightSans Pro"/>
              </a:defRPr>
            </a:pPr>
          </a:p>
          <a:p>
            <a:pPr marL="228600" indent="-228600">
              <a:spcBef>
                <a:spcPts val="4200"/>
              </a:spcBef>
              <a:buClrTx/>
              <a:buSzPct val="100000"/>
              <a:buFontTx/>
              <a:buAutoNum type="arabicPeriod" startAt="3"/>
              <a:defRPr sz="3200">
                <a:solidFill>
                  <a:srgbClr val="003262"/>
                </a:solidFill>
                <a:latin typeface="FreightSans Pro"/>
                <a:ea typeface="FreightSans Pro"/>
                <a:cs typeface="FreightSans Pro"/>
                <a:sym typeface="FreightSans Pro"/>
              </a:defRPr>
            </a:pPr>
          </a:p>
          <a:p>
            <a:pPr marL="457200" indent="-457200">
              <a:spcBef>
                <a:spcPts val="4200"/>
              </a:spcBef>
              <a:buClrTx/>
              <a:buSzPct val="100000"/>
              <a:buFontTx/>
              <a:buAutoNum type="arabicPeriod" startAt="2"/>
              <a:defRPr sz="3200">
                <a:solidFill>
                  <a:srgbClr val="003262"/>
                </a:solidFill>
                <a:latin typeface="FreightSans Pro"/>
                <a:ea typeface="FreightSans Pro"/>
                <a:cs typeface="FreightSans Pro"/>
                <a:sym typeface="FreightSans Pro"/>
              </a:defRPr>
            </a:pPr>
            <a:r>
              <a:t>Using one line of Python code, slide your variable from part 1 to print “selbbirT” 300 times.</a:t>
            </a:r>
          </a:p>
        </p:txBody>
      </p:sp>
      <p:sp>
        <p:nvSpPr>
          <p:cNvPr id="290" name="The “trouble with…"/>
          <p:cNvSpPr txBox="1"/>
          <p:nvPr/>
        </p:nvSpPr>
        <p:spPr>
          <a:xfrm>
            <a:off x="860433" y="4507517"/>
            <a:ext cx="5418684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The “trouble with</a:t>
            </a:r>
          </a:p>
          <a:p>
            <a: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Tribbles” is that they </a:t>
            </a:r>
          </a:p>
          <a:p>
            <a: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\\\EAT/// too many MREs.</a:t>
            </a:r>
          </a:p>
        </p:txBody>
      </p:sp>
      <p:grpSp>
        <p:nvGrpSpPr>
          <p:cNvPr id="293" name="Picture 2"/>
          <p:cNvGrpSpPr/>
          <p:nvPr/>
        </p:nvGrpSpPr>
        <p:grpSpPr>
          <a:xfrm>
            <a:off x="8224643" y="2681890"/>
            <a:ext cx="4200954" cy="4266979"/>
            <a:chOff x="0" y="0"/>
            <a:chExt cx="4200952" cy="4266977"/>
          </a:xfrm>
        </p:grpSpPr>
        <p:pic>
          <p:nvPicPr>
            <p:cNvPr id="292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4806" b="0"/>
            <a:stretch>
              <a:fillRect/>
            </a:stretch>
          </p:blipFill>
          <p:spPr>
            <a:xfrm>
              <a:off x="127000" y="88900"/>
              <a:ext cx="3946953" cy="39367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1" name="Picture 2" descr="Picture 2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00953" cy="4266978"/>
            </a:xfrm>
            <a:prstGeom prst="rect">
              <a:avLst/>
            </a:prstGeom>
            <a:effectLst/>
          </p:spPr>
        </p:pic>
      </p:grpSp>
      <p:sp>
        <p:nvSpPr>
          <p:cNvPr id="294" name="selbbirT selbbirT selbbirT …"/>
          <p:cNvSpPr txBox="1"/>
          <p:nvPr/>
        </p:nvSpPr>
        <p:spPr>
          <a:xfrm>
            <a:off x="987931" y="8523753"/>
            <a:ext cx="630274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selbbirT selbbirT selbbirT …</a:t>
            </a:r>
          </a:p>
        </p:txBody>
      </p:sp>
      <p:sp>
        <p:nvSpPr>
          <p:cNvPr id="295" name="Okay, we’re nerds who like StarTrek!  And we’ll drop into your breakout rooms for Q&amp;A."/>
          <p:cNvSpPr txBox="1"/>
          <p:nvPr/>
        </p:nvSpPr>
        <p:spPr>
          <a:xfrm>
            <a:off x="8833370" y="6946900"/>
            <a:ext cx="3522416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pPr/>
            <a:r>
              <a:t>Okay, we’re nerds who like StarTrek!  And we’ll drop into your breakout rooms for Q&amp;A.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Breakout Activities: Tribbles &amp; Spiders"/>
          <p:cNvSpPr txBox="1"/>
          <p:nvPr>
            <p:ph type="title"/>
          </p:nvPr>
        </p:nvSpPr>
        <p:spPr>
          <a:xfrm>
            <a:off x="508000" y="1052810"/>
            <a:ext cx="11988800" cy="1017290"/>
          </a:xfrm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Breakout Activities: Tribbles &amp; Spiders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1" name="Picture 3"/>
          <p:cNvGrpSpPr/>
          <p:nvPr/>
        </p:nvGrpSpPr>
        <p:grpSpPr>
          <a:xfrm>
            <a:off x="1746274" y="2496534"/>
            <a:ext cx="9159873" cy="4760532"/>
            <a:chOff x="0" y="0"/>
            <a:chExt cx="9159872" cy="4760531"/>
          </a:xfrm>
        </p:grpSpPr>
        <p:pic>
          <p:nvPicPr>
            <p:cNvPr id="300" name="Picture 3" descr="Picture 3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6789" r="0" b="16883"/>
            <a:stretch>
              <a:fillRect/>
            </a:stretch>
          </p:blipFill>
          <p:spPr>
            <a:xfrm>
              <a:off x="127000" y="88900"/>
              <a:ext cx="8905873" cy="44303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9" name="Picture 3" descr="Picture 3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59873" cy="4760532"/>
            </a:xfrm>
            <a:prstGeom prst="rect">
              <a:avLst/>
            </a:prstGeom>
            <a:effectLst/>
          </p:spPr>
        </p:pic>
      </p:grpSp>
      <p:sp>
        <p:nvSpPr>
          <p:cNvPr id="302" name="TextBox 6"/>
          <p:cNvSpPr txBox="1"/>
          <p:nvPr/>
        </p:nvSpPr>
        <p:spPr>
          <a:xfrm>
            <a:off x="6200854" y="7785337"/>
            <a:ext cx="4286194" cy="28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200">
                <a:solidFill>
                  <a:srgbClr val="003262"/>
                </a:solidFill>
                <a:latin typeface="FreightText Pro"/>
                <a:ea typeface="FreightText Pro"/>
                <a:cs typeface="FreightText Pro"/>
                <a:sym typeface="FreightText Pro"/>
              </a:defRPr>
            </a:lvl1pPr>
          </a:lstStyle>
          <a:p>
            <a:pPr/>
            <a:r>
              <a:t>https://www.youtube.com/watch?v=DVAkVwy4TD4</a:t>
            </a:r>
          </a:p>
        </p:txBody>
      </p:sp>
      <p:pic>
        <p:nvPicPr>
          <p:cNvPr id="30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1174" y="7526801"/>
            <a:ext cx="3929101" cy="134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Picture 2"/>
          <p:cNvGrpSpPr/>
          <p:nvPr/>
        </p:nvGrpSpPr>
        <p:grpSpPr>
          <a:xfrm rot="1620000">
            <a:off x="7279227" y="3676281"/>
            <a:ext cx="4847457" cy="5335051"/>
            <a:chOff x="0" y="0"/>
            <a:chExt cx="4847455" cy="5335049"/>
          </a:xfrm>
        </p:grpSpPr>
        <p:pic>
          <p:nvPicPr>
            <p:cNvPr id="30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613" t="0" r="23971" b="0"/>
            <a:stretch>
              <a:fillRect/>
            </a:stretch>
          </p:blipFill>
          <p:spPr>
            <a:xfrm>
              <a:off x="126999" y="88900"/>
              <a:ext cx="4593457" cy="50048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Picture 2" descr="Picture 2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47456" cy="5335050"/>
            </a:xfrm>
            <a:prstGeom prst="rect">
              <a:avLst/>
            </a:prstGeom>
            <a:effectLst/>
          </p:spPr>
        </p:pic>
      </p:grpSp>
      <p:sp>
        <p:nvSpPr>
          <p:cNvPr id="308" name="Breakout Activity: calc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Breakout Activity: calculator</a:t>
            </a:r>
          </a:p>
        </p:txBody>
      </p:sp>
      <p:sp>
        <p:nvSpPr>
          <p:cNvPr id="309" name="Make a calculator - the purpose is to practice conditions (“if” statements) and saving your work as a .py and executing it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Make a calculator - the purpose is to practice conditions (“if” statements) and saving your work as a .py and executing it.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584" y="4563928"/>
            <a:ext cx="3079978" cy="15147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sp>
        <p:nvSpPr>
          <p:cNvPr id="312" name="TextBox 4"/>
          <p:cNvSpPr txBox="1"/>
          <p:nvPr/>
        </p:nvSpPr>
        <p:spPr>
          <a:xfrm>
            <a:off x="6144613" y="8956775"/>
            <a:ext cx="3692018" cy="27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>
                <a:solidFill>
                  <a:srgbClr val="003262"/>
                </a:solidFill>
                <a:latin typeface="FreightText Pro"/>
                <a:ea typeface="FreightText Pro"/>
                <a:cs typeface="FreightText Pro"/>
                <a:sym typeface="FreightText Pro"/>
              </a:defRPr>
            </a:lvl1pPr>
          </a:lstStyle>
          <a:p>
            <a:pPr/>
            <a:r>
              <a:t>https://www.clayallsopp.com/posts/definition-of-design-terms/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hat’s i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That’s it!</a:t>
            </a:r>
          </a:p>
        </p:txBody>
      </p:sp>
      <p:sp>
        <p:nvSpPr>
          <p:cNvPr id="315" name="That’s it!  Enjoy a great week and keep up with your drills and homework assignments."/>
          <p:cNvSpPr txBox="1"/>
          <p:nvPr>
            <p:ph type="body" idx="1"/>
          </p:nvPr>
        </p:nvSpPr>
        <p:spPr>
          <a:xfrm>
            <a:off x="508000" y="2273300"/>
            <a:ext cx="11988800" cy="6716961"/>
          </a:xfrm>
          <a:prstGeom prst="rect">
            <a:avLst/>
          </a:prstGeom>
        </p:spPr>
        <p:txBody>
          <a:bodyPr/>
          <a:lstStyle/>
          <a:p>
            <a:pPr/>
            <a:r>
              <a:t>That’s it!  Enjoy a great week and keep up with your drills and </a:t>
            </a:r>
            <a:r>
              <a:t>homework </a:t>
            </a:r>
            <a:r>
              <a:t>assignments.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9" name="Image"/>
          <p:cNvGrpSpPr/>
          <p:nvPr/>
        </p:nvGrpSpPr>
        <p:grpSpPr>
          <a:xfrm>
            <a:off x="3746500" y="6959600"/>
            <a:ext cx="5511800" cy="1879600"/>
            <a:chOff x="0" y="0"/>
            <a:chExt cx="5511800" cy="1879600"/>
          </a:xfrm>
        </p:grpSpPr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257800" cy="154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11800" cy="187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Agenda</a:t>
            </a:r>
          </a:p>
        </p:txBody>
      </p:sp>
      <p:sp>
        <p:nvSpPr>
          <p:cNvPr id="143" name="Checking in for last week; my ques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2300"/>
              </a:spcBef>
              <a:defRPr sz="3492"/>
            </a:pPr>
            <a:r>
              <a:t>Checking in for last week; my questions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Running Python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Expressions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Objects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String Objects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Control of Flow</a:t>
            </a:r>
          </a:p>
          <a:p>
            <a:pPr marL="455802" indent="-455802" defTabSz="566674">
              <a:spcBef>
                <a:spcPts val="2300"/>
              </a:spcBef>
              <a:defRPr sz="3492"/>
            </a:pPr>
            <a:r>
              <a:t>Breakout Activities (several)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" name="welcomeguy.png" descr="welcomegu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6316" y="2526010"/>
            <a:ext cx="5304417" cy="796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hecking in 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Checking in … </a:t>
            </a:r>
          </a:p>
        </p:txBody>
      </p:sp>
      <p:sp>
        <p:nvSpPr>
          <p:cNvPr id="148" name="Are your environments set up oka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0502" indent="-460502" defTabSz="572516">
              <a:spcBef>
                <a:spcPts val="2300"/>
              </a:spcBef>
              <a:defRPr sz="3528"/>
            </a:pPr>
            <a:r>
              <a:t>Are your environments set up okay?</a:t>
            </a:r>
          </a:p>
          <a:p>
            <a:pPr lvl="1" marL="921004" indent="-460502" defTabSz="572516">
              <a:spcBef>
                <a:spcPts val="2300"/>
              </a:spcBef>
              <a:defRPr sz="1960"/>
            </a:pPr>
            <a:r>
              <a:t>Homework assignments are posted on GitHub … upstream on Monday evenings.</a:t>
            </a:r>
          </a:p>
          <a:p>
            <a:pPr lvl="1" marL="921004" indent="-460502" defTabSz="572516">
              <a:spcBef>
                <a:spcPts val="2300"/>
              </a:spcBef>
              <a:defRPr sz="1960"/>
            </a:pPr>
            <a:r>
              <a:t>TA grade and provide feedback; Instructors may review; grade &amp; provide feedback on projects.</a:t>
            </a:r>
          </a:p>
          <a:p>
            <a:pPr marL="460502" indent="-460502" defTabSz="572516">
              <a:spcBef>
                <a:spcPts val="2300"/>
              </a:spcBef>
              <a:defRPr sz="3528"/>
            </a:pPr>
            <a:r>
              <a:t>Make sure you’re using Python 3.x (3.6 or 3.7). We ask that you don’t (yet) use PyCharm of Spyder.</a:t>
            </a:r>
          </a:p>
          <a:p>
            <a:pPr marL="460502" indent="-460502" defTabSz="572516">
              <a:spcBef>
                <a:spcPts val="2300"/>
              </a:spcBef>
              <a:defRPr sz="3528"/>
            </a:pPr>
            <a:r>
              <a:t>GitHub ready to go?  Ask Rob for help.</a:t>
            </a:r>
          </a:p>
          <a:p>
            <a:pPr marL="460502" indent="-460502" defTabSz="572516">
              <a:spcBef>
                <a:spcPts val="2300"/>
              </a:spcBef>
              <a:defRPr sz="3528"/>
            </a:pPr>
            <a:r>
              <a:t>Bash info: </a:t>
            </a:r>
            <a:r>
              <a:rPr sz="2156">
                <a:solidFill>
                  <a:srgbClr val="C4820E"/>
                </a:solidFill>
              </a:rPr>
              <a:t>[</a:t>
            </a:r>
            <a:r>
              <a:rPr sz="2156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http://hyperpolyglot.org/unix-shells</a:t>
            </a:r>
            <a:r>
              <a:rPr sz="2156">
                <a:solidFill>
                  <a:srgbClr val="C4820E"/>
                </a:solidFill>
              </a:rPr>
              <a:t>] </a:t>
            </a:r>
            <a:endParaRPr sz="2156">
              <a:solidFill>
                <a:srgbClr val="C4820E"/>
              </a:solidFill>
            </a:endParaRPr>
          </a:p>
          <a:p>
            <a:pPr marL="281417" indent="-281417" defTabSz="572516">
              <a:spcBef>
                <a:spcPts val="2300"/>
              </a:spcBef>
              <a:defRPr sz="3528"/>
            </a:pPr>
            <a:r>
              <a:rPr sz="2156">
                <a:solidFill>
                  <a:srgbClr val="C4820E"/>
                </a:solidFill>
              </a:rPr>
              <a:t>Resources 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" name="youngman.jpg" descr="youngm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250" y="6813550"/>
            <a:ext cx="3492500" cy="2324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7382212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ere to go with 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Where to go with questions?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Near Real-Time Help:…"/>
          <p:cNvSpPr txBox="1"/>
          <p:nvPr>
            <p:ph type="body" idx="1"/>
          </p:nvPr>
        </p:nvSpPr>
        <p:spPr>
          <a:xfrm>
            <a:off x="508000" y="2293788"/>
            <a:ext cx="11988800" cy="6488114"/>
          </a:xfrm>
          <a:prstGeom prst="rect">
            <a:avLst/>
          </a:prstGeom>
        </p:spPr>
        <p:txBody>
          <a:bodyPr/>
          <a:lstStyle/>
          <a:p>
            <a:pPr marL="0" indent="0" defTabSz="449833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b="1" sz="1540">
                <a:solidFill>
                  <a:srgbClr val="003262"/>
                </a:solidFill>
              </a:defRPr>
            </a:pPr>
            <a:r>
              <a:t>Near Real-Time Help:</a:t>
            </a:r>
          </a:p>
          <a:p>
            <a:pPr marL="0" indent="0" defTabSz="449833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b="1" sz="1540">
                <a:solidFill>
                  <a:srgbClr val="003262"/>
                </a:solidFill>
              </a:defRPr>
            </a:pP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Communication to instructors &amp; other students: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w200-python-2020-spring@googlegroups.com</a:t>
            </a:r>
            <a:r>
              <a:t> 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Communication with instructors only: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rPr>
              <a:t>mids-python-instructors@googlegroups.com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Slack Channels for information communication: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ucbischool.slack.com</a:t>
            </a:r>
            <a:r>
              <a:t> channel #w200-python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</a:p>
          <a:p>
            <a:pPr marL="0" indent="0" defTabSz="449833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b="1" sz="1540">
                <a:solidFill>
                  <a:srgbClr val="003262"/>
                </a:solidFill>
              </a:defRPr>
            </a:pPr>
            <a:r>
              <a:t>Extra “Live” Help:</a:t>
            </a:r>
          </a:p>
          <a:p>
            <a:pPr marL="0" indent="0" defTabSz="449833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sz="1540">
                <a:solidFill>
                  <a:srgbClr val="003262"/>
                </a:solidFill>
              </a:defRPr>
            </a:pP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Three instructor-led office hours each week (3-hours of personalized instructor time)  See Syllabus.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One dedicated TA-led office hour each week (+1 more hour of personalized time); contact Mark B.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</a:p>
          <a:p>
            <a:pPr marL="0" indent="0" defTabSz="449833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b="1" sz="1540">
                <a:solidFill>
                  <a:srgbClr val="003262"/>
                </a:solidFill>
              </a:defRPr>
            </a:pPr>
            <a:r>
              <a:t>Extra “Practice” With Solutions: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Drills, with answers! 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Q&amp;A from breakouts (posted to assignments_upstream)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Course Syllabus, with all Async Notebooks!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https://github.prod.oc.2u.com/UCB-INFO-PYTHON/Course-Syllabus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Homework solutions (posted within 1-week to assignments_upstream)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</a:p>
          <a:p>
            <a:pPr marL="0" indent="0" defTabSz="449833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b="1" sz="1540">
                <a:solidFill>
                  <a:srgbClr val="003262"/>
                </a:solidFill>
              </a:defRPr>
            </a:pPr>
            <a:r>
              <a:t>Other Classmates:</a:t>
            </a:r>
          </a:p>
          <a:p>
            <a:pPr marL="352043" indent="-352043" defTabSz="449833">
              <a:lnSpc>
                <a:spcPct val="90000"/>
              </a:lnSpc>
              <a:spcBef>
                <a:spcPts val="600"/>
              </a:spcBef>
              <a:buClrTx/>
              <a:buSzPct val="100000"/>
              <a:buFontTx/>
              <a:buAutoNum type="arabicPeriod" startAt="1"/>
              <a:defRPr sz="1540">
                <a:solidFill>
                  <a:srgbClr val="003262"/>
                </a:solidFill>
              </a:defRPr>
            </a:pPr>
            <a:r>
              <a:t>Introductions show students with a vast range of experience in data science, analysis, programming … just as in medicine we “see one, do one, teach one” - so it is here - share your experiences.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unning Python (remind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Running Python (reminder)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Command line   Use a text editor [Atom, BBEdit, NotePad++; and save as a .py file.  You may need to specify &gt;python3 myfile.py if you have multiple versions installed.…"/>
          <p:cNvSpPr txBox="1"/>
          <p:nvPr>
            <p:ph type="body" idx="1"/>
          </p:nvPr>
        </p:nvSpPr>
        <p:spPr>
          <a:xfrm>
            <a:off x="508000" y="2292506"/>
            <a:ext cx="11988800" cy="6096001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Command line</a:t>
            </a:r>
            <a:r>
              <a:t>   </a:t>
            </a:r>
            <a:r>
              <a:rPr sz="2000"/>
              <a:t>Use a text editor [Atom, BBEdit, NotePad++; and save as a .py file.  You </a:t>
            </a:r>
            <a:r>
              <a:rPr i="1" sz="2000"/>
              <a:t>may</a:t>
            </a:r>
            <a:r>
              <a:rPr sz="2000"/>
              <a:t> need to specify &gt;python3 myfile.py if you have multiple versions installed.</a:t>
            </a:r>
          </a:p>
          <a:p>
            <a:pPr/>
            <a:r>
              <a: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</a:rPr>
              <a:t>Jupyter Notebook</a:t>
            </a:r>
            <a:r>
              <a:t>   </a:t>
            </a:r>
            <a:r>
              <a:rPr sz="2000"/>
              <a:t>App that interprets and provides error msgs.  Useful for testing - be sure to reload variables and remember that instructors don’t have access to your hard drive.</a:t>
            </a:r>
          </a:p>
        </p:txBody>
      </p:sp>
      <p:pic>
        <p:nvPicPr>
          <p:cNvPr id="15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5052543"/>
            <a:ext cx="4016577" cy="26462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6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7625" y="5039843"/>
            <a:ext cx="2965348" cy="3569895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1" name="Check out Jupyter Notebook in class; PyCharm &amp; Spyder websites"/>
          <p:cNvSpPr txBox="1"/>
          <p:nvPr/>
        </p:nvSpPr>
        <p:spPr>
          <a:xfrm>
            <a:off x="8890000" y="4997606"/>
            <a:ext cx="40165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700"/>
            </a:lvl1pPr>
          </a:lstStyle>
          <a:p>
            <a:pPr/>
            <a:r>
              <a:t>Check out Jupyter Notebook in class; PyCharm &amp; Spyder websites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xpre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Expressions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65" name="Table"/>
          <p:cNvGraphicFramePr/>
          <p:nvPr/>
        </p:nvGraphicFramePr>
        <p:xfrm>
          <a:off x="6819900" y="2882900"/>
          <a:ext cx="5664547" cy="62737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88182"/>
                <a:gridCol w="1888182"/>
                <a:gridCol w="1888182"/>
              </a:tblGrid>
              <a:tr h="902664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Equivalency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==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15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Cumulative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-=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-=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7922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907962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Integer division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//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//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43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Modulus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x </a:t>
                      </a:r>
                      <a:r>
                        <a:t>%</a:t>
                      </a:r>
                      <a:r>
                        <a:t>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900679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5469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Table"/>
          <p:cNvGraphicFramePr/>
          <p:nvPr/>
        </p:nvGraphicFramePr>
        <p:xfrm>
          <a:off x="673100" y="2882898"/>
          <a:ext cx="5764509" cy="6273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21503"/>
                <a:gridCol w="1921503"/>
                <a:gridCol w="1921503"/>
              </a:tblGrid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Assignment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=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Addition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+ 5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Subtraction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- 5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Division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/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Multiply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*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Exponent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**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  <a:tr h="89625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"/>
                          <a:ea typeface="FreightText Pro"/>
                          <a:cs typeface="FreightText Pro"/>
                          <a:sym typeface="FreightText Pro"/>
                        </a:rPr>
                        <a:t>Cumulative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+=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x += 5</a:t>
                      </a:r>
                    </a:p>
                    <a:p>
                      <a:pPr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x = x + 5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Objects</a:t>
            </a:r>
          </a:p>
        </p:txBody>
      </p:sp>
      <p:sp>
        <p:nvSpPr>
          <p:cNvPr id="169" name="What is an “object” - a programmatic way of expressing things in the physical world* of the time you’ll have to discover answers on your own (that’s how it is in computing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628" indent="-333628" defTabSz="414781">
              <a:spcBef>
                <a:spcPts val="1700"/>
              </a:spcBef>
              <a:defRPr sz="2556"/>
            </a:pPr>
            <a:r>
              <a:t>What is an “object”</a:t>
            </a:r>
            <a:r>
              <a:rPr sz="2059"/>
              <a:t> - a programmatic way of expressing things in the physical world* of the time you’ll have to discover answers on your own (that’s how it is in computing).</a:t>
            </a:r>
            <a:endParaRPr sz="2059"/>
          </a:p>
          <a:p>
            <a:pPr marL="333628" indent="-333628" defTabSz="414781">
              <a:spcBef>
                <a:spcPts val="1700"/>
              </a:spcBef>
              <a:defRPr sz="2556"/>
            </a:pPr>
            <a:r>
              <a:t>For OOP languages -</a:t>
            </a:r>
            <a:r>
              <a:rPr>
                <a:latin typeface="+mn-lt"/>
                <a:ea typeface="+mn-ea"/>
                <a:cs typeface="+mn-cs"/>
                <a:sym typeface="UC Berkeley OS"/>
              </a:rPr>
              <a:t> </a:t>
            </a:r>
            <a:r>
              <a:rPr i="1">
                <a:latin typeface="+mn-lt"/>
                <a:ea typeface="+mn-ea"/>
                <a:cs typeface="+mn-cs"/>
                <a:sym typeface="UC Berkeley OS"/>
              </a:rPr>
              <a:t>the “object” is the parent, from which child objects are copied and used; these child copies are the instantiation of the Object.  In coding the “Object” becomes a “Class.”</a:t>
            </a:r>
            <a:endParaRPr>
              <a:latin typeface="+mn-lt"/>
              <a:ea typeface="+mn-ea"/>
              <a:cs typeface="+mn-cs"/>
              <a:sym typeface="UC Berkeley OS"/>
            </a:endParaRPr>
          </a:p>
          <a:p>
            <a:pPr marL="333628" indent="-333628" defTabSz="414781">
              <a:spcBef>
                <a:spcPts val="1700"/>
              </a:spcBef>
              <a:defRPr sz="2556"/>
            </a:pPr>
            <a:r>
              <a:t>Objects (a) contain all their variables and behaviors </a:t>
            </a:r>
            <a:r>
              <a:rPr>
                <a:latin typeface="+mn-lt"/>
                <a:ea typeface="+mn-ea"/>
                <a:cs typeface="+mn-cs"/>
                <a:sym typeface="UC Berkeley OS"/>
              </a:rPr>
              <a:t>[methods] </a:t>
            </a:r>
            <a:r>
              <a:t>[encapsulation], (b) can accept multiple parameters </a:t>
            </a:r>
            <a:r>
              <a:rPr>
                <a:latin typeface="+mn-lt"/>
                <a:ea typeface="+mn-ea"/>
                <a:cs typeface="+mn-cs"/>
                <a:sym typeface="UC Berkeley OS"/>
              </a:rPr>
              <a:t>[polymorphism]</a:t>
            </a:r>
            <a:r>
              <a:t>, and (c) can be copied and new properties added </a:t>
            </a:r>
            <a:r>
              <a:rPr>
                <a:latin typeface="+mn-lt"/>
                <a:ea typeface="+mn-ea"/>
                <a:cs typeface="+mn-cs"/>
                <a:sym typeface="UC Berkeley OS"/>
              </a:rPr>
              <a:t>[inheritance]</a:t>
            </a:r>
            <a:r>
              <a:t>. </a:t>
            </a:r>
          </a:p>
          <a:p>
            <a:pPr marL="333628" indent="-333628" defTabSz="414781">
              <a:spcBef>
                <a:spcPts val="1700"/>
              </a:spcBef>
              <a:defRPr sz="2556"/>
            </a:pPr>
            <a:r>
              <a:t>Objects aren’t necessarily linear: they can send messages to/from each other, given appropriate triggers.</a:t>
            </a:r>
          </a:p>
          <a:p>
            <a:pPr marL="333628" indent="-333628" defTabSz="414781">
              <a:spcBef>
                <a:spcPts val="1700"/>
              </a:spcBef>
              <a:defRPr sz="2556"/>
            </a:pPr>
            <a:r>
              <a:t>In OOP there’s a hierarchy of libraries; going up the chain of a command leads ultimately to the base Object; from there we can traverse a chain back down to another type of object (hence “type-casting”).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Rather like Plato’s Theory of forms, De re publica, Book 10."/>
          <p:cNvSpPr txBox="1"/>
          <p:nvPr/>
        </p:nvSpPr>
        <p:spPr>
          <a:xfrm>
            <a:off x="533400" y="8825210"/>
            <a:ext cx="435625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13266" indent="-313266" algn="l">
              <a:buSzPct val="75000"/>
              <a:buChar char="*"/>
              <a:defRPr sz="1200"/>
            </a:pPr>
            <a:r>
              <a:t>Rather like Plato’s Theory of forms, </a:t>
            </a:r>
            <a:r>
              <a:rPr i="1"/>
              <a:t>De re publica, </a:t>
            </a:r>
            <a:r>
              <a:t>Book 10.</a:t>
            </a:r>
            <a:r>
              <a:rPr i="1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s"/>
          <p:cNvSpPr txBox="1"/>
          <p:nvPr>
            <p:ph type="title"/>
          </p:nvPr>
        </p:nvSpPr>
        <p:spPr>
          <a:xfrm>
            <a:off x="508000" y="806598"/>
            <a:ext cx="11988800" cy="1017291"/>
          </a:xfrm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Objects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807" y="477837"/>
            <a:ext cx="3254083" cy="1838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1522086"/>
            <a:ext cx="12086804" cy="78866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default.jpg"/>
          <p:cNvGrpSpPr/>
          <p:nvPr/>
        </p:nvGrpSpPr>
        <p:grpSpPr>
          <a:xfrm>
            <a:off x="10678650" y="7800075"/>
            <a:ext cx="1842700" cy="1521725"/>
            <a:chOff x="0" y="0"/>
            <a:chExt cx="1842698" cy="1521723"/>
          </a:xfrm>
        </p:grpSpPr>
        <p:pic>
          <p:nvPicPr>
            <p:cNvPr id="178" name="default.jpg" descr="default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588699" cy="11915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default.jpg" descr="default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842699" cy="152172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s: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300"/>
              </a:spcBef>
              <a:defRPr sz="6020"/>
            </a:lvl1pPr>
          </a:lstStyle>
          <a:p>
            <a:pPr/>
            <a:r>
              <a:t>Objects: Types</a:t>
            </a:r>
          </a:p>
        </p:txBody>
      </p:sp>
      <p:sp>
        <p:nvSpPr>
          <p:cNvPr id="182" name="Python lets us assign values (as all languages do) and we can test what data type we’re using, e.g.,  x = 5        →    type(x)         → returns int…"/>
          <p:cNvSpPr txBox="1"/>
          <p:nvPr>
            <p:ph type="body" idx="1"/>
          </p:nvPr>
        </p:nvSpPr>
        <p:spPr>
          <a:xfrm>
            <a:off x="360188" y="2209800"/>
            <a:ext cx="12284424" cy="6096000"/>
          </a:xfrm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Python lets us assign values (as all languages do) and we can test what data type we’re using, e.g.,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 = 5</a:t>
            </a:r>
            <a:r>
              <a:t>        →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type(x)</a:t>
            </a:r>
            <a:r>
              <a:t>         → returns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Boolean [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bool</a:t>
            </a:r>
            <a:r>
              <a:t>,  true/false; 0/1]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Integers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) counting numbers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Floating point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), e.g., 3.14159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String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str</a:t>
            </a:r>
            <a:r>
              <a:t>)</a:t>
            </a:r>
            <a:r>
              <a:rPr sz="2772">
                <a:latin typeface="+mn-lt"/>
                <a:ea typeface="+mn-ea"/>
                <a:cs typeface="+mn-cs"/>
                <a:sym typeface="UC Berkeley OS"/>
              </a:rPr>
              <a:t>,</a:t>
            </a:r>
            <a:r>
              <a:rPr i="1" sz="2772">
                <a:latin typeface="+mn-lt"/>
                <a:ea typeface="+mn-ea"/>
                <a:cs typeface="+mn-cs"/>
                <a:sym typeface="UC Berkeley OS"/>
              </a:rPr>
              <a:t> a sequence of contiguous characters referenced by the first character’s address in </a:t>
            </a:r>
            <a:r>
              <a:rPr sz="2772">
                <a:latin typeface="+mn-lt"/>
                <a:ea typeface="+mn-ea"/>
                <a:cs typeface="+mn-cs"/>
                <a:sym typeface="UC Berkeley OS"/>
              </a:rPr>
              <a:t>RAM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4187" y="3702050"/>
            <a:ext cx="1841502" cy="10287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85" name="Type cast: convert data from one type to another, e.g., float(x)…"/>
          <p:cNvSpPr txBox="1"/>
          <p:nvPr/>
        </p:nvSpPr>
        <p:spPr>
          <a:xfrm>
            <a:off x="2037605" y="8108950"/>
            <a:ext cx="9488390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800"/>
              </a:spcBef>
              <a:defRPr i="1">
                <a:solidFill>
                  <a:srgbClr val="003262"/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pPr>
            <a:r>
              <a:t>Type cast: convert data from one type to another, e.g., 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x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228600" indent="-228600" algn="l">
              <a:spcBef>
                <a:spcPts val="800"/>
              </a:spcBef>
              <a:buClr>
                <a:srgbClr val="594A25"/>
              </a:buClr>
              <a:buSzPct val="100000"/>
              <a:buChar char="•"/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 = input(“Enter some text:”) #Default is string</a:t>
            </a:r>
          </a:p>
          <a:p>
            <a:pPr marL="228600" indent="-228600" algn="l">
              <a:spcBef>
                <a:spcPts val="800"/>
              </a:spcBef>
              <a:buClr>
                <a:srgbClr val="594A25"/>
              </a:buClr>
              <a:buSzPct val="100000"/>
              <a:buChar char="•"/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 = float(input(“Enter data:”)) #Convert to float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UC Berkeley OS"/>
        <a:ea typeface="UC Berkeley OS"/>
        <a:cs typeface="UC Berkeley OS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UC Berkeley OS"/>
        <a:ea typeface="UC Berkeley OS"/>
        <a:cs typeface="UC Berkeley OS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